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  <p:sldId id="277" r:id="rId13"/>
    <p:sldId id="268" r:id="rId14"/>
    <p:sldId id="278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g2GBd/DA2ycmDrGeaBCmGvl5en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D94804-F7D9-4224-845A-5E068FC454A4}">
  <a:tblStyle styleId="{42D94804-F7D9-4224-845A-5E068FC454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0A53A74F-5BC1-432D-869B-B62B472D549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1" name="Google Shape;17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1" name="Google Shape;18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1" name="Google Shape;18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0972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1" name="Google Shape;18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464648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5" name="Google Shape;21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6" name="Google Shape;226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9" name="Google Shape;239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2" name="Google Shape;252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62" name="Google Shape;262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0" name="Google Shape;90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77" name="Google Shape;277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90" name="Google Shape;290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8" name="Google Shape;9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06" name="Google Shape;10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14" name="Google Shape;11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2" name="Google Shape;12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5" name="Google Shape;1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8" name="Google Shape;158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2" name="Google Shape;132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notesSlide" Target="../notesSlides/notesSlide19.xml"/><Relationship Id="rId9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.xlsx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259250" y="943875"/>
            <a:ext cx="54399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968"/>
              <a:t>Aviation Fatalities</a:t>
            </a:r>
            <a:br>
              <a:rPr lang="en-US" sz="3563"/>
            </a:br>
            <a:r>
              <a:rPr lang="en-US" sz="2511"/>
              <a:t>Machine Learning in R</a:t>
            </a:r>
            <a:br>
              <a:rPr lang="en-US" sz="3563"/>
            </a:br>
            <a:r>
              <a:rPr lang="en-US" sz="1620"/>
              <a:t>IST 707 DATA ANALYTICS</a:t>
            </a:r>
            <a:br>
              <a:rPr lang="en-US" sz="2997"/>
            </a:br>
            <a:endParaRPr sz="162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1620"/>
              <a:t>Dr </a:t>
            </a:r>
            <a:r>
              <a:rPr lang="en-US" sz="1458"/>
              <a:t>Gates</a:t>
            </a:r>
            <a:endParaRPr sz="1620"/>
          </a:p>
        </p:txBody>
      </p:sp>
      <p:cxnSp>
        <p:nvCxnSpPr>
          <p:cNvPr id="85" name="Google Shape;85;p1"/>
          <p:cNvCxnSpPr/>
          <p:nvPr/>
        </p:nvCxnSpPr>
        <p:spPr>
          <a:xfrm rot="10800000" flipH="1">
            <a:off x="371870" y="3036455"/>
            <a:ext cx="4879200" cy="44100"/>
          </a:xfrm>
          <a:prstGeom prst="straightConnector1">
            <a:avLst/>
          </a:prstGeom>
          <a:noFill/>
          <a:ln w="19050" cap="sq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6" name="Google Shape;86;p1"/>
          <p:cNvSpPr txBox="1">
            <a:spLocks noGrp="1"/>
          </p:cNvSpPr>
          <p:nvPr>
            <p:ph type="subTitle" idx="1"/>
          </p:nvPr>
        </p:nvSpPr>
        <p:spPr>
          <a:xfrm>
            <a:off x="411650" y="3245929"/>
            <a:ext cx="5120100" cy="18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 Editt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 Maria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 Bhavya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 Veasna</a:t>
            </a:r>
            <a:endParaRPr/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08491" y="1456141"/>
            <a:ext cx="6313150" cy="3945718"/>
          </a:xfrm>
          <a:custGeom>
            <a:avLst/>
            <a:gdLst/>
            <a:ahLst/>
            <a:cxnLst/>
            <a:rect l="l" t="t" r="r" b="b"/>
            <a:pathLst>
              <a:path w="6313150" h="6857997" extrusionOk="0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7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7"/>
          <p:cNvSpPr/>
          <p:nvPr/>
        </p:nvSpPr>
        <p:spPr>
          <a:xfrm>
            <a:off x="0" y="891540"/>
            <a:ext cx="722400" cy="507120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7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38;p7">
            <a:extLst>
              <a:ext uri="{FF2B5EF4-FFF2-40B4-BE49-F238E27FC236}">
                <a16:creationId xmlns:a16="http://schemas.microsoft.com/office/drawing/2014/main" id="{2E18C045-30D7-451B-8C76-F22FF7198C83}"/>
              </a:ext>
            </a:extLst>
          </p:cNvPr>
          <p:cNvSpPr txBox="1">
            <a:spLocks/>
          </p:cNvSpPr>
          <p:nvPr/>
        </p:nvSpPr>
        <p:spPr>
          <a:xfrm>
            <a:off x="1523984" y="1054121"/>
            <a:ext cx="9465131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dirty="0"/>
              <a:t>Association Rule Mining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  <p:sp>
        <p:nvSpPr>
          <p:cNvPr id="13" name="Google Shape;139;p7">
            <a:extLst>
              <a:ext uri="{FF2B5EF4-FFF2-40B4-BE49-F238E27FC236}">
                <a16:creationId xmlns:a16="http://schemas.microsoft.com/office/drawing/2014/main" id="{C9B137A3-D0D3-4DF1-9E40-C1A0EB5229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24000" y="2399099"/>
            <a:ext cx="9465564" cy="3400969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228600" lvl="0" indent="-228600">
              <a:buSzPts val="2400"/>
            </a:pPr>
            <a:r>
              <a:rPr lang="en-US" sz="2400" dirty="0"/>
              <a:t>Objective: </a:t>
            </a:r>
          </a:p>
          <a:p>
            <a:pPr marL="685800" lvl="1" indent="-228600">
              <a:buSzPts val="2400"/>
            </a:pPr>
            <a:r>
              <a:rPr lang="en-US" sz="2000" dirty="0"/>
              <a:t>To find the probability of relationship between injury severity (Fatal) and various other attributes</a:t>
            </a:r>
          </a:p>
          <a:p>
            <a:pPr marL="228600" lvl="0" indent="-228600">
              <a:buSzPts val="2400"/>
            </a:pPr>
            <a:r>
              <a:rPr lang="en-US" sz="2400" dirty="0"/>
              <a:t>Process: </a:t>
            </a:r>
          </a:p>
          <a:p>
            <a:pPr marL="685800" lvl="1" indent="-228600">
              <a:buSzPts val="2400"/>
            </a:pPr>
            <a:r>
              <a:rPr lang="en-US" sz="2000" dirty="0"/>
              <a:t>Two iterations with two sets of attributes</a:t>
            </a:r>
          </a:p>
          <a:p>
            <a:pPr marL="228600" lvl="0" indent="-228600">
              <a:buSzPts val="2400"/>
            </a:pPr>
            <a:r>
              <a:rPr lang="en-US" sz="2400" dirty="0"/>
              <a:t>Tuning: </a:t>
            </a:r>
          </a:p>
          <a:p>
            <a:pPr marL="685800" lvl="1" indent="-228600">
              <a:buSzPts val="2400"/>
            </a:pPr>
            <a:r>
              <a:rPr lang="en-US" sz="2000" dirty="0"/>
              <a:t>Tuned support and confidence to arrive at meaningful rules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88" name="Google Shape;188;p28"/>
          <p:cNvGraphicFramePr/>
          <p:nvPr>
            <p:extLst>
              <p:ext uri="{D42A27DB-BD31-4B8C-83A1-F6EECF244321}">
                <p14:modId xmlns:p14="http://schemas.microsoft.com/office/powerpoint/2010/main" val="1311960306"/>
              </p:ext>
            </p:extLst>
          </p:nvPr>
        </p:nvGraphicFramePr>
        <p:xfrm>
          <a:off x="3505283" y="2230725"/>
          <a:ext cx="6383867" cy="3383300"/>
        </p:xfrm>
        <a:graphic>
          <a:graphicData uri="http://schemas.openxmlformats.org/drawingml/2006/table">
            <a:tbl>
              <a:tblPr firstRow="1" bandRow="1">
                <a:noFill/>
                <a:tableStyleId>{42D94804-F7D9-4224-845A-5E068FC454A4}</a:tableStyleId>
              </a:tblPr>
              <a:tblGrid>
                <a:gridCol w="22531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07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Iteration 1 (15 Rules)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Injury Severity = Fatal</a:t>
                      </a:r>
                      <a:endParaRPr sz="14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Lift 3.8 - 4.1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Injury Severity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row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Amateur Built = No                                                                                 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Weather Condition = Instruments                                                                     Phase of Flight = MANEUVERING 375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Aircraft Category = Airplane                                                                        Weather Condition = Instruments                                                                     Phase of Flight = MANEUVERING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371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Purpose of Flight = Private                                                                        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Weather Condition = Instruments                                                                     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Phase of Flight = CRUISE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814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Aircraft Category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Amateur Built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Schedule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Purpose of Flight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Weather Condition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Phase of Flight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" name="Google Shape;138;p7">
            <a:extLst>
              <a:ext uri="{FF2B5EF4-FFF2-40B4-BE49-F238E27FC236}">
                <a16:creationId xmlns:a16="http://schemas.microsoft.com/office/drawing/2014/main" id="{A0656663-D991-49FE-96CE-5022455981C5}"/>
              </a:ext>
            </a:extLst>
          </p:cNvPr>
          <p:cNvSpPr txBox="1">
            <a:spLocks/>
          </p:cNvSpPr>
          <p:nvPr/>
        </p:nvSpPr>
        <p:spPr>
          <a:xfrm>
            <a:off x="1523984" y="1054121"/>
            <a:ext cx="9465131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dirty="0"/>
              <a:t>Association Rule Mining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153" y="0"/>
            <a:ext cx="12191542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8;p36">
            <a:extLst>
              <a:ext uri="{FF2B5EF4-FFF2-40B4-BE49-F238E27FC236}">
                <a16:creationId xmlns:a16="http://schemas.microsoft.com/office/drawing/2014/main" id="{4E3A081C-8DE1-4B87-B2FE-8847E300BB66}"/>
              </a:ext>
            </a:extLst>
          </p:cNvPr>
          <p:cNvSpPr txBox="1">
            <a:spLocks/>
          </p:cNvSpPr>
          <p:nvPr/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4900" dirty="0"/>
              <a:t>Visual</a:t>
            </a:r>
            <a:br>
              <a:rPr lang="en-US" sz="3700" dirty="0"/>
            </a:br>
            <a:endParaRPr lang="en-US" dirty="0"/>
          </a:p>
        </p:txBody>
      </p:sp>
      <p:pic>
        <p:nvPicPr>
          <p:cNvPr id="9" name="Google Shape;195;p29" descr="A close up of a map&#10;&#10;Description automatically generated">
            <a:extLst>
              <a:ext uri="{FF2B5EF4-FFF2-40B4-BE49-F238E27FC236}">
                <a16:creationId xmlns:a16="http://schemas.microsoft.com/office/drawing/2014/main" id="{C5CEB9E3-9D93-42EC-AAE0-560D2E9DCF2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6600" y="891540"/>
            <a:ext cx="10185095" cy="50711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4328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0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0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39799" y="1799747"/>
            <a:ext cx="5628217" cy="400413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8;p7">
            <a:extLst>
              <a:ext uri="{FF2B5EF4-FFF2-40B4-BE49-F238E27FC236}">
                <a16:creationId xmlns:a16="http://schemas.microsoft.com/office/drawing/2014/main" id="{2EBFB9A5-3100-43B1-97DF-8D7C86E506A2}"/>
              </a:ext>
            </a:extLst>
          </p:cNvPr>
          <p:cNvSpPr txBox="1">
            <a:spLocks/>
          </p:cNvSpPr>
          <p:nvPr/>
        </p:nvSpPr>
        <p:spPr>
          <a:xfrm>
            <a:off x="1523984" y="1054121"/>
            <a:ext cx="9465131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dirty="0"/>
              <a:t>Association Rule Mining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8;p36">
            <a:extLst>
              <a:ext uri="{FF2B5EF4-FFF2-40B4-BE49-F238E27FC236}">
                <a16:creationId xmlns:a16="http://schemas.microsoft.com/office/drawing/2014/main" id="{4E3A081C-8DE1-4B87-B2FE-8847E300BB66}"/>
              </a:ext>
            </a:extLst>
          </p:cNvPr>
          <p:cNvSpPr txBox="1">
            <a:spLocks/>
          </p:cNvSpPr>
          <p:nvPr/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4900" dirty="0"/>
              <a:t>Visual</a:t>
            </a:r>
            <a:br>
              <a:rPr lang="en-US" sz="3700" dirty="0"/>
            </a:br>
            <a:endParaRPr lang="en-US" dirty="0"/>
          </a:p>
        </p:txBody>
      </p:sp>
      <p:pic>
        <p:nvPicPr>
          <p:cNvPr id="10" name="Google Shape;212;p31" descr="A close up of a map&#10;&#10;Description automatically generated">
            <a:extLst>
              <a:ext uri="{FF2B5EF4-FFF2-40B4-BE49-F238E27FC236}">
                <a16:creationId xmlns:a16="http://schemas.microsoft.com/office/drawing/2014/main" id="{5D79D1DB-062C-46E7-B309-0AE5EA117E6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3310" b="16863"/>
          <a:stretch/>
        </p:blipFill>
        <p:spPr>
          <a:xfrm>
            <a:off x="1998133" y="891540"/>
            <a:ext cx="10193562" cy="50711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509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2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2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2"/>
          <p:cNvSpPr/>
          <p:nvPr/>
        </p:nvSpPr>
        <p:spPr>
          <a:xfrm>
            <a:off x="1202435" y="891540"/>
            <a:ext cx="10989600" cy="50712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3" name="Google Shape;223;p32"/>
          <p:cNvGraphicFramePr/>
          <p:nvPr>
            <p:extLst>
              <p:ext uri="{D42A27DB-BD31-4B8C-83A1-F6EECF244321}">
                <p14:modId xmlns:p14="http://schemas.microsoft.com/office/powerpoint/2010/main" val="342362335"/>
              </p:ext>
            </p:extLst>
          </p:nvPr>
        </p:nvGraphicFramePr>
        <p:xfrm>
          <a:off x="7549710" y="364067"/>
          <a:ext cx="3439855" cy="5539315"/>
        </p:xfrm>
        <a:graphic>
          <a:graphicData uri="http://schemas.openxmlformats.org/drawingml/2006/table">
            <a:tbl>
              <a:tblPr firstRow="1" bandRow="1">
                <a:noFill/>
                <a:tableStyleId>{42D94804-F7D9-4224-845A-5E068FC454A4}</a:tableStyleId>
              </a:tblPr>
              <a:tblGrid>
                <a:gridCol w="19473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25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20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Factor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Model Accuracy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Injury.Severity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99.4%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Aircraft.Damage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86.3%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Aircraft.Category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97.2%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Amateur.Built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89.8%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Number.of.Engines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89.9%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Engine.Type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89.8%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FAR.Description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97%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Schedule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96.9%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Purpose.of.Flight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67.9%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Total.Fatal.Injuries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99.9%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Total.Serious.Injuries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93.8%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Total.Minor.Injuries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92.2%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Total.Uninjured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94.3%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Weather.Condition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92.8%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Broad.Phase.of.Flight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36.9%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Month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12.2%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1" name="Google Shape;138;p7">
            <a:extLst>
              <a:ext uri="{FF2B5EF4-FFF2-40B4-BE49-F238E27FC236}">
                <a16:creationId xmlns:a16="http://schemas.microsoft.com/office/drawing/2014/main" id="{694A4356-E7B5-4364-A246-5FADED761F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5545667" cy="118411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buSzPts val="4400"/>
            </a:pPr>
            <a:r>
              <a:rPr lang="en-US" dirty="0"/>
              <a:t>Decision Tree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  <p:sp>
        <p:nvSpPr>
          <p:cNvPr id="14" name="Google Shape;139;p7">
            <a:extLst>
              <a:ext uri="{FF2B5EF4-FFF2-40B4-BE49-F238E27FC236}">
                <a16:creationId xmlns:a16="http://schemas.microsoft.com/office/drawing/2014/main" id="{9C423A53-4FF4-4B79-88B0-72455A33B8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24000" y="2399099"/>
            <a:ext cx="5545667" cy="3400969"/>
          </a:xfrm>
          <a:prstGeom prst="rect">
            <a:avLst/>
          </a:prstGeom>
        </p:spPr>
        <p:txBody>
          <a:bodyPr spcFirstLastPara="1" lIns="91425" tIns="45700" rIns="91425" bIns="45700" anchorCtr="0">
            <a:normAutofit lnSpcReduction="10000"/>
          </a:bodyPr>
          <a:lstStyle/>
          <a:p>
            <a:pPr marL="228600" lvl="0" indent="-228600">
              <a:buSzPts val="2400"/>
            </a:pPr>
            <a:r>
              <a:rPr lang="en-US" sz="2400" dirty="0"/>
              <a:t>Purpose: </a:t>
            </a:r>
          </a:p>
          <a:p>
            <a:pPr marL="685800" lvl="1" indent="-228600">
              <a:buSzPts val="2400"/>
            </a:pPr>
            <a:r>
              <a:rPr lang="en-US" sz="2000" dirty="0"/>
              <a:t>To identify a model with a high accuracy for prediction of injury severity</a:t>
            </a:r>
            <a:endParaRPr lang="en-US" dirty="0"/>
          </a:p>
          <a:p>
            <a:pPr marL="228600" lvl="0" indent="-228600">
              <a:buSzPts val="2400"/>
            </a:pPr>
            <a:r>
              <a:rPr lang="en-US" sz="2400" dirty="0"/>
              <a:t>Process: </a:t>
            </a:r>
            <a:endParaRPr lang="en-US" dirty="0"/>
          </a:p>
          <a:p>
            <a:pPr marL="800100" lvl="1">
              <a:buSzPts val="2400"/>
            </a:pPr>
            <a:r>
              <a:rPr lang="en-US" sz="2000" dirty="0"/>
              <a:t>Training data (2/3) &amp; testing data (1/3) </a:t>
            </a:r>
            <a:endParaRPr lang="en-US" dirty="0"/>
          </a:p>
          <a:p>
            <a:pPr marL="800100" lvl="1">
              <a:buSzPts val="2400"/>
            </a:pPr>
            <a:r>
              <a:rPr lang="en-US" sz="2000" dirty="0"/>
              <a:t>Evaluate model accuracy by each factor</a:t>
            </a:r>
            <a:endParaRPr lang="en-US" dirty="0"/>
          </a:p>
          <a:p>
            <a:pPr marL="228600" lvl="0" indent="-228600">
              <a:buSzPts val="2400"/>
            </a:pPr>
            <a:r>
              <a:rPr lang="en-US" sz="2400" dirty="0"/>
              <a:t>Tuning</a:t>
            </a:r>
            <a:endParaRPr lang="en-US" dirty="0"/>
          </a:p>
          <a:p>
            <a:pPr marL="685800" lvl="1" indent="-228600">
              <a:buSzPts val="2400"/>
            </a:pPr>
            <a:r>
              <a:rPr lang="en-US" sz="2000" dirty="0"/>
              <a:t>Cross reference with associate rules </a:t>
            </a:r>
            <a:endParaRPr lang="en-US" dirty="0"/>
          </a:p>
          <a:p>
            <a:pPr marL="685800" lvl="1" indent="-228600">
              <a:buSzPts val="2400"/>
            </a:pPr>
            <a:r>
              <a:rPr lang="en-US" sz="2000" dirty="0"/>
              <a:t>Combine factors with model accuracy &gt; 95%</a:t>
            </a:r>
            <a:endParaRPr lang="en-US" dirty="0"/>
          </a:p>
          <a:p>
            <a:pPr marL="228600" indent="-228600">
              <a:buSzPts val="2400"/>
            </a:pPr>
            <a:endParaRPr lang="en-US" sz="2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3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3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3"/>
          <p:cNvSpPr/>
          <p:nvPr/>
        </p:nvSpPr>
        <p:spPr>
          <a:xfrm>
            <a:off x="1101050" y="891550"/>
            <a:ext cx="11091000" cy="50712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1101049" y="134425"/>
            <a:ext cx="10684594" cy="11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Visual - cross reference with association rule</a:t>
            </a:r>
            <a:br>
              <a:rPr lang="en-US" sz="3700" dirty="0"/>
            </a:br>
            <a:endParaRPr sz="2700" dirty="0"/>
          </a:p>
        </p:txBody>
      </p:sp>
      <p:pic>
        <p:nvPicPr>
          <p:cNvPr id="233" name="Google Shape;233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1049" y="1713250"/>
            <a:ext cx="6434283" cy="4249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3"/>
          <p:cNvSpPr txBox="1">
            <a:spLocks noGrp="1"/>
          </p:cNvSpPr>
          <p:nvPr>
            <p:ph type="body" idx="1"/>
          </p:nvPr>
        </p:nvSpPr>
        <p:spPr>
          <a:xfrm>
            <a:off x="1042695" y="719551"/>
            <a:ext cx="11207700" cy="94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Association Rule #1 </a:t>
            </a:r>
          </a:p>
          <a:p>
            <a:pPr marL="685800" lvl="1" indent="-228600">
              <a:spcBef>
                <a:spcPts val="1000"/>
              </a:spcBef>
              <a:buSzPts val="2400"/>
            </a:pPr>
            <a:r>
              <a:rPr lang="en-US" sz="2000" dirty="0"/>
              <a:t>{Weather.condition = Instruments, Broad.Phase.of.Flight = Maneuvering} </a:t>
            </a: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000" dirty="0"/>
              <a:t> {Injury.Severity = Fatal}</a:t>
            </a:r>
            <a:endParaRPr sz="2000" dirty="0"/>
          </a:p>
        </p:txBody>
      </p:sp>
      <p:pic>
        <p:nvPicPr>
          <p:cNvPr id="235" name="Google Shape;235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78853" y="2038076"/>
            <a:ext cx="4006790" cy="1452073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3"/>
          <p:cNvSpPr txBox="1"/>
          <p:nvPr/>
        </p:nvSpPr>
        <p:spPr>
          <a:xfrm>
            <a:off x="8407512" y="3837999"/>
            <a:ext cx="274947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Accuracy: </a:t>
            </a:r>
            <a:r>
              <a:rPr lang="en-US" sz="1800" b="1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80.5%</a:t>
            </a:r>
            <a:endParaRPr sz="14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34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4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4"/>
          <p:cNvSpPr/>
          <p:nvPr/>
        </p:nvSpPr>
        <p:spPr>
          <a:xfrm>
            <a:off x="973685" y="891540"/>
            <a:ext cx="10989600" cy="50712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4"/>
          <p:cNvSpPr txBox="1">
            <a:spLocks noGrp="1"/>
          </p:cNvSpPr>
          <p:nvPr>
            <p:ph type="title"/>
          </p:nvPr>
        </p:nvSpPr>
        <p:spPr>
          <a:xfrm>
            <a:off x="987145" y="177250"/>
            <a:ext cx="10962629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Visual - combined factors / tuning</a:t>
            </a:r>
            <a:endParaRPr sz="2700" dirty="0"/>
          </a:p>
        </p:txBody>
      </p:sp>
      <p:pic>
        <p:nvPicPr>
          <p:cNvPr id="246" name="Google Shape;246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728" y="1849919"/>
            <a:ext cx="3787302" cy="1390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4"/>
          <p:cNvSpPr txBox="1"/>
          <p:nvPr/>
        </p:nvSpPr>
        <p:spPr>
          <a:xfrm>
            <a:off x="8261643" y="3715171"/>
            <a:ext cx="274947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Accuracy: </a:t>
            </a:r>
            <a:r>
              <a:rPr lang="en-US" sz="1800" b="1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97.2%</a:t>
            </a:r>
            <a:endParaRPr sz="14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7300" y="1836925"/>
            <a:ext cx="6322174" cy="412582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4"/>
          <p:cNvSpPr txBox="1"/>
          <p:nvPr/>
        </p:nvSpPr>
        <p:spPr>
          <a:xfrm>
            <a:off x="987300" y="891550"/>
            <a:ext cx="10976100" cy="9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Select factor with model accuracy &gt; 95%: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Total.Fatal.Injuries, Schedule, Aircraft.Category, and FAR.Description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8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8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8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38;p7">
            <a:extLst>
              <a:ext uri="{FF2B5EF4-FFF2-40B4-BE49-F238E27FC236}">
                <a16:creationId xmlns:a16="http://schemas.microsoft.com/office/drawing/2014/main" id="{2731E54B-B158-4135-A1EC-C87B6AB0CB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buSzPts val="4400"/>
            </a:pPr>
            <a:r>
              <a:rPr lang="en-US" dirty="0"/>
              <a:t>Support Vector Machine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  <p:sp>
        <p:nvSpPr>
          <p:cNvPr id="13" name="Google Shape;139;p7">
            <a:extLst>
              <a:ext uri="{FF2B5EF4-FFF2-40B4-BE49-F238E27FC236}">
                <a16:creationId xmlns:a16="http://schemas.microsoft.com/office/drawing/2014/main" id="{08569C26-38B1-4686-AE4B-A055256B09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24000" y="2399099"/>
            <a:ext cx="9465564" cy="3400969"/>
          </a:xfrm>
          <a:prstGeom prst="rect">
            <a:avLst/>
          </a:prstGeom>
        </p:spPr>
        <p:txBody>
          <a:bodyPr spcFirstLastPara="1" lIns="91425" tIns="45700" rIns="91425" bIns="45700" anchorCtr="0">
            <a:normAutofit lnSpcReduction="10000"/>
          </a:bodyPr>
          <a:lstStyle/>
          <a:p>
            <a:pPr marL="228600" indent="-228600">
              <a:buSzPts val="2400"/>
            </a:pPr>
            <a:r>
              <a:rPr lang="en-US" sz="2400" dirty="0"/>
              <a:t>Objective</a:t>
            </a:r>
          </a:p>
          <a:p>
            <a:pPr marL="685800" lvl="1" indent="-228600">
              <a:buSzPts val="2400"/>
            </a:pPr>
            <a:r>
              <a:rPr lang="en-US" sz="2000" dirty="0"/>
              <a:t>Given a set of attributes to predict the target attribute: “Fatal” or “Non-Fatal”</a:t>
            </a:r>
          </a:p>
          <a:p>
            <a:pPr marL="228600" indent="-228600">
              <a:buSzPts val="2400"/>
            </a:pPr>
            <a:r>
              <a:rPr lang="en-US" sz="2400" dirty="0"/>
              <a:t>Process</a:t>
            </a:r>
          </a:p>
          <a:p>
            <a:pPr marL="685800" lvl="1" indent="-228600">
              <a:buSzPts val="2400"/>
            </a:pPr>
            <a:r>
              <a:rPr lang="en-US" sz="2000" dirty="0"/>
              <a:t>Injury Severity, Built, Engine Type &amp; Count, Flight Purpose, Weather Conditions, etc</a:t>
            </a:r>
          </a:p>
          <a:p>
            <a:pPr marL="685800" lvl="1" indent="-228600">
              <a:buSzPts val="2400"/>
            </a:pPr>
            <a:r>
              <a:rPr lang="en-US" sz="2000" dirty="0"/>
              <a:t>Intuition and Correlation of choosing attributes</a:t>
            </a:r>
          </a:p>
          <a:p>
            <a:pPr marL="685800" lvl="1" indent="-228600">
              <a:buSzPts val="2400"/>
            </a:pPr>
            <a:r>
              <a:rPr lang="en-US" sz="2000" dirty="0"/>
              <a:t>Transform nominal data to numeric for SVM algorithm</a:t>
            </a:r>
          </a:p>
          <a:p>
            <a:pPr marL="685800" lvl="1" indent="-228600">
              <a:buSzPts val="2400"/>
            </a:pPr>
            <a:r>
              <a:rPr lang="en-US" sz="2000" dirty="0"/>
              <a:t>Compare different kernels</a:t>
            </a:r>
          </a:p>
          <a:p>
            <a:pPr marL="228600" indent="-228600">
              <a:buSzPts val="2400"/>
            </a:pPr>
            <a:r>
              <a:rPr lang="en-US" sz="2400" dirty="0"/>
              <a:t>Tuning</a:t>
            </a:r>
          </a:p>
          <a:p>
            <a:pPr marL="685800" lvl="1" indent="-228600">
              <a:buSzPts val="2400"/>
            </a:pPr>
            <a:r>
              <a:rPr lang="en-US" sz="2000" dirty="0"/>
              <a:t>Using 10-fold Cross-validation, Kernel, Cost and Gamma</a:t>
            </a:r>
          </a:p>
          <a:p>
            <a:pPr marL="228600" indent="-228600">
              <a:buSzPts val="2400"/>
            </a:pPr>
            <a:endParaRPr lang="en-US" sz="2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9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9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39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9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38;p7">
            <a:extLst>
              <a:ext uri="{FF2B5EF4-FFF2-40B4-BE49-F238E27FC236}">
                <a16:creationId xmlns:a16="http://schemas.microsoft.com/office/drawing/2014/main" id="{45644FE2-0B47-448F-B3C4-95AC66F302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buSzPts val="4400"/>
            </a:pPr>
            <a:r>
              <a:rPr lang="en-US" dirty="0"/>
              <a:t>Visual</a:t>
            </a:r>
            <a:endParaRPr lang="en-US" sz="27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65EA2D3-9C3E-4405-814F-6BF4EA73B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0637" y="2010676"/>
            <a:ext cx="3078478" cy="3788418"/>
          </a:xfrm>
          <a:prstGeom prst="rect">
            <a:avLst/>
          </a:prstGeom>
        </p:spPr>
      </p:pic>
      <p:pic>
        <p:nvPicPr>
          <p:cNvPr id="17" name="IST_707_Project">
            <a:hlinkClick r:id="" action="ppaction://media"/>
            <a:extLst>
              <a:ext uri="{FF2B5EF4-FFF2-40B4-BE49-F238E27FC236}">
                <a16:creationId xmlns:a16="http://schemas.microsoft.com/office/drawing/2014/main" id="{F1107698-0E3B-402D-8AE1-159AAF1027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70693" y="2010675"/>
            <a:ext cx="5171686" cy="378841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CD99305-A75B-41CF-BC1A-933C8417A3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2494" y="63589"/>
            <a:ext cx="1959429" cy="11021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4B55564-C6B1-4832-85AD-A4C023BE7C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59215" y="64813"/>
            <a:ext cx="1837936" cy="109973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4558AB3-3672-40B9-B56C-A57D838F1D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04443" y="64813"/>
            <a:ext cx="1837936" cy="109973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C90BDED-1DEC-4BB5-B460-D4A7E46188C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61578" y="41563"/>
            <a:ext cx="2199459" cy="109973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0D25F17-1904-4126-A30D-C93CE9699BD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20009" y="63589"/>
            <a:ext cx="2199459" cy="14078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4"/>
          <p:cNvSpPr txBox="1">
            <a:spLocks noGrp="1"/>
          </p:cNvSpPr>
          <p:nvPr>
            <p:ph type="title"/>
          </p:nvPr>
        </p:nvSpPr>
        <p:spPr>
          <a:xfrm>
            <a:off x="8006085" y="1129084"/>
            <a:ext cx="3689091" cy="1960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000"/>
              <a:t>Agenda</a:t>
            </a:r>
            <a:endParaRPr/>
          </a:p>
        </p:txBody>
      </p:sp>
      <p:pic>
        <p:nvPicPr>
          <p:cNvPr id="94" name="Google Shape;9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09027"/>
            <a:ext cx="7743929" cy="4839955"/>
          </a:xfrm>
          <a:custGeom>
            <a:avLst/>
            <a:gdLst/>
            <a:ahLst/>
            <a:cxnLst/>
            <a:rect l="l" t="t" r="r" b="b"/>
            <a:pathLst>
              <a:path w="7743949" h="6858000" extrusionOk="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5" name="Google Shape;95;p24"/>
          <p:cNvSpPr txBox="1">
            <a:spLocks noGrp="1"/>
          </p:cNvSpPr>
          <p:nvPr>
            <p:ph type="body" idx="1"/>
          </p:nvPr>
        </p:nvSpPr>
        <p:spPr>
          <a:xfrm>
            <a:off x="8006085" y="2900855"/>
            <a:ext cx="3689091" cy="2530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Introduction</a:t>
            </a:r>
            <a:endParaRPr sz="2590" dirty="0"/>
          </a:p>
          <a:p>
            <a:pPr marL="228600" lvl="0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Problem Statement</a:t>
            </a:r>
            <a:endParaRPr sz="2590" dirty="0"/>
          </a:p>
          <a:p>
            <a:pPr marL="228600" lvl="0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Objective, Analysis &amp; Result </a:t>
            </a:r>
            <a:endParaRPr sz="2590" dirty="0"/>
          </a:p>
          <a:p>
            <a:pPr marL="685800" lvl="1" indent="-228600">
              <a:lnSpc>
                <a:spcPct val="50000"/>
              </a:lnSpc>
              <a:spcBef>
                <a:spcPts val="1000"/>
              </a:spcBef>
              <a:buSzPts val="2400"/>
            </a:pPr>
            <a:r>
              <a:rPr lang="en-US" sz="1850" dirty="0"/>
              <a:t>Clustering</a:t>
            </a:r>
            <a:endParaRPr lang="en-US" sz="2220" dirty="0"/>
          </a:p>
          <a:p>
            <a:pPr marL="685800" lvl="1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Associate Rule Mining</a:t>
            </a:r>
            <a:endParaRPr sz="2220" dirty="0"/>
          </a:p>
          <a:p>
            <a:pPr marL="685800" lvl="1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Decision Tree</a:t>
            </a:r>
            <a:endParaRPr sz="2220" dirty="0"/>
          </a:p>
          <a:p>
            <a:pPr marL="685800" lvl="1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Support Vector Machine</a:t>
            </a:r>
            <a:endParaRPr sz="2220" dirty="0"/>
          </a:p>
          <a:p>
            <a:pPr marL="228600" lvl="0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Conclusion</a:t>
            </a:r>
            <a:endParaRPr sz="2590" dirty="0"/>
          </a:p>
          <a:p>
            <a:pPr marL="228600" lvl="0" indent="-76200" algn="l" rtl="0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2400"/>
              <a:buNone/>
            </a:pPr>
            <a:endParaRPr sz="439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40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8;p7">
            <a:extLst>
              <a:ext uri="{FF2B5EF4-FFF2-40B4-BE49-F238E27FC236}">
                <a16:creationId xmlns:a16="http://schemas.microsoft.com/office/drawing/2014/main" id="{B4244B62-28B0-4CB6-85B7-A0111E8D5E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buSzPts val="4400"/>
            </a:pPr>
            <a:r>
              <a:rPr lang="en-US" dirty="0"/>
              <a:t>Support Vector Machine</a:t>
            </a:r>
            <a:br>
              <a:rPr lang="en-US" sz="3700" dirty="0"/>
            </a:br>
            <a:r>
              <a:rPr lang="en-US" sz="2700" dirty="0"/>
              <a:t>RESULT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FEA233D-0EB8-4EB2-B87F-A446C2180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7294" y="2236518"/>
            <a:ext cx="4172626" cy="3563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BFA7265-32F6-49E7-8004-A19C3654F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9757" y="1560898"/>
            <a:ext cx="2847975" cy="838200"/>
          </a:xfrm>
          <a:prstGeom prst="rect">
            <a:avLst/>
          </a:prstGeom>
        </p:spPr>
      </p:pic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79096BF8-EF6D-4D4B-BF87-06CD2DB2E6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7226281"/>
              </p:ext>
            </p:extLst>
          </p:nvPr>
        </p:nvGraphicFramePr>
        <p:xfrm>
          <a:off x="8079757" y="2785534"/>
          <a:ext cx="3101975" cy="1477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0" name="Worksheet" r:id="rId6" imgW="3101305" imgH="1478343" progId="Excel.Sheet.12">
                  <p:embed/>
                </p:oleObj>
              </mc:Choice>
              <mc:Fallback>
                <p:oleObj name="Worksheet" r:id="rId6" imgW="3101305" imgH="1478343" progId="Excel.Sheet.12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30B3FB57-BA97-4F10-8E73-2CDDB22517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079757" y="2785534"/>
                        <a:ext cx="3101975" cy="1477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41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41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1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41"/>
          <p:cNvSpPr txBox="1">
            <a:spLocks noGrp="1"/>
          </p:cNvSpPr>
          <p:nvPr>
            <p:ph type="title"/>
          </p:nvPr>
        </p:nvSpPr>
        <p:spPr>
          <a:xfrm>
            <a:off x="1281700" y="-1"/>
            <a:ext cx="9465000" cy="9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Conclusion</a:t>
            </a:r>
            <a:endParaRPr sz="2700" dirty="0"/>
          </a:p>
        </p:txBody>
      </p:sp>
      <p:graphicFrame>
        <p:nvGraphicFramePr>
          <p:cNvPr id="297" name="Google Shape;297;p41"/>
          <p:cNvGraphicFramePr/>
          <p:nvPr>
            <p:extLst>
              <p:ext uri="{D42A27DB-BD31-4B8C-83A1-F6EECF244321}">
                <p14:modId xmlns:p14="http://schemas.microsoft.com/office/powerpoint/2010/main" val="2779682121"/>
              </p:ext>
            </p:extLst>
          </p:nvPr>
        </p:nvGraphicFramePr>
        <p:xfrm>
          <a:off x="897939" y="900211"/>
          <a:ext cx="11293756" cy="5073310"/>
        </p:xfrm>
        <a:graphic>
          <a:graphicData uri="http://schemas.openxmlformats.org/drawingml/2006/table">
            <a:tbl>
              <a:tblPr>
                <a:noFill/>
                <a:tableStyleId>{0A53A74F-5BC1-432D-869B-B62B472D549D}</a:tableStyleId>
              </a:tblPr>
              <a:tblGrid>
                <a:gridCol w="23617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6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859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Machine Learning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37975">
                <a:tc rowSpan="2">
                  <a:txBody>
                    <a:bodyPr/>
                    <a:lstStyle/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endParaRPr lang="en-US" sz="2400" dirty="0">
                        <a:solidFill>
                          <a:schemeClr val="dk1"/>
                        </a:solidFill>
                      </a:endParaRPr>
                    </a:p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endParaRPr lang="en-US" sz="2400" dirty="0">
                        <a:solidFill>
                          <a:schemeClr val="dk1"/>
                        </a:solidFill>
                      </a:endParaRPr>
                    </a:p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Unsupervised</a:t>
                      </a:r>
                      <a:r>
                        <a:rPr lang="en-US" sz="24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Association Rule Mining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dk1"/>
                        </a:buClr>
                        <a:buSzPts val="1400"/>
                        <a:buFont typeface="Arial" panose="020B0604020202020204" pitchFamily="34" charset="0"/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{Amateur Built = No,                                                                                 Weather Condition = Instruments,                                                                     Phase of Flight = MANEUVERING} </a:t>
                      </a:r>
                      <a:r>
                        <a:rPr lang="en-US" sz="20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itchFamily="2" charset="2"/>
                        </a:rPr>
                        <a:t> </a:t>
                      </a:r>
                      <a:r>
                        <a:rPr lang="en-US" sz="20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{Fatal Injury}</a:t>
                      </a:r>
                      <a:endParaRPr sz="20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11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Clustering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Important Variables: FAR.Description, Weather Condition, Phase of Flight, Purpose of Flight</a:t>
                      </a:r>
                      <a:endParaRPr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110">
                <a:tc rowSpan="2">
                  <a:txBody>
                    <a:bodyPr/>
                    <a:lstStyle/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>
                        <a:solidFill>
                          <a:schemeClr val="dk1"/>
                        </a:solidFill>
                      </a:endParaRPr>
                    </a:p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Supervised</a:t>
                      </a:r>
                      <a:r>
                        <a:rPr lang="en-US" sz="24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SVM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Model accuracy 68% (10-fold cross validation)</a:t>
                      </a:r>
                      <a:endParaRPr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14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Decision Tree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Model accuracy 97% (3-fold cross validation)</a:t>
                      </a:r>
                      <a:endParaRPr sz="18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5"/>
          <p:cNvSpPr txBox="1">
            <a:spLocks noGrp="1"/>
          </p:cNvSpPr>
          <p:nvPr>
            <p:ph type="title"/>
          </p:nvPr>
        </p:nvSpPr>
        <p:spPr>
          <a:xfrm>
            <a:off x="8006085" y="1129084"/>
            <a:ext cx="3689091" cy="1960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000" dirty="0"/>
              <a:t>Introduction</a:t>
            </a:r>
            <a:endParaRPr dirty="0"/>
          </a:p>
        </p:txBody>
      </p: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09027"/>
            <a:ext cx="7743929" cy="4839955"/>
          </a:xfrm>
          <a:custGeom>
            <a:avLst/>
            <a:gdLst/>
            <a:ahLst/>
            <a:cxnLst/>
            <a:rect l="l" t="t" r="r" b="b"/>
            <a:pathLst>
              <a:path w="7743949" h="6858000" extrusionOk="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3" name="Google Shape;103;p25"/>
          <p:cNvSpPr txBox="1">
            <a:spLocks noGrp="1"/>
          </p:cNvSpPr>
          <p:nvPr>
            <p:ph type="body" idx="1"/>
          </p:nvPr>
        </p:nvSpPr>
        <p:spPr>
          <a:xfrm>
            <a:off x="8006085" y="2837793"/>
            <a:ext cx="3689091" cy="2891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000" dirty="0"/>
              <a:t>Rising aviation accidents that involves faulty craftsmanship, pilot errors and systems errors led our individual curiosity</a:t>
            </a:r>
            <a:endParaRPr sz="2000" dirty="0"/>
          </a:p>
          <a:p>
            <a:pPr marL="228600" lvl="0" indent="-762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000" dirty="0"/>
          </a:p>
          <a:p>
            <a:pPr marL="228600" lvl="0" indent="-2286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</a:pPr>
            <a:r>
              <a:rPr lang="en-US" sz="2000" dirty="0"/>
              <a:t>Data is based on NTSB harnessing Data Science methodologies to investigate aviation crashes</a:t>
            </a:r>
            <a:endParaRPr sz="2000" dirty="0"/>
          </a:p>
          <a:p>
            <a:pPr marL="228600" lvl="0" indent="-76200" algn="l" rtl="0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None/>
            </a:pPr>
            <a:endParaRPr sz="175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175878" y="120092"/>
            <a:ext cx="4448674" cy="1319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000" dirty="0"/>
              <a:t>Problem Statement</a:t>
            </a:r>
            <a:endParaRPr dirty="0"/>
          </a:p>
        </p:txBody>
      </p:sp>
      <p:sp>
        <p:nvSpPr>
          <p:cNvPr id="8" name="Google Shape;125;p6">
            <a:extLst>
              <a:ext uri="{FF2B5EF4-FFF2-40B4-BE49-F238E27FC236}">
                <a16:creationId xmlns:a16="http://schemas.microsoft.com/office/drawing/2014/main" id="{1F55B450-02DF-4929-928B-29D31C4421F0}"/>
              </a:ext>
            </a:extLst>
          </p:cNvPr>
          <p:cNvSpPr txBox="1">
            <a:spLocks/>
          </p:cNvSpPr>
          <p:nvPr/>
        </p:nvSpPr>
        <p:spPr>
          <a:xfrm>
            <a:off x="375574" y="2069533"/>
            <a:ext cx="3689091" cy="2195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28600" indent="-228600">
              <a:spcBef>
                <a:spcPts val="0"/>
              </a:spcBef>
              <a:buSzPts val="2400"/>
            </a:pPr>
            <a:r>
              <a:rPr lang="en-US" sz="9600" dirty="0"/>
              <a:t>Investigate commonalities among accident fatalities:</a:t>
            </a:r>
          </a:p>
          <a:p>
            <a:pPr marL="228600" indent="0">
              <a:spcBef>
                <a:spcPts val="0"/>
              </a:spcBef>
              <a:buFont typeface="Arial"/>
              <a:buNone/>
            </a:pPr>
            <a:endParaRPr lang="en-US" sz="9600" dirty="0"/>
          </a:p>
          <a:p>
            <a:pPr marL="228600" indent="0">
              <a:spcBef>
                <a:spcPts val="0"/>
              </a:spcBef>
              <a:buFont typeface="Arial"/>
              <a:buNone/>
            </a:pPr>
            <a:r>
              <a:rPr lang="en-US" sz="9600" dirty="0"/>
              <a:t>Possible examples:</a:t>
            </a:r>
          </a:p>
          <a:p>
            <a:pPr marL="685800" lvl="1" indent="-228600">
              <a:buSzPts val="2400"/>
            </a:pPr>
            <a:r>
              <a:rPr lang="en-US" sz="9600" dirty="0"/>
              <a:t>Bad weather conditions</a:t>
            </a:r>
          </a:p>
          <a:p>
            <a:pPr marL="685800" lvl="1" indent="-228600">
              <a:buSzPts val="2400"/>
            </a:pPr>
            <a:r>
              <a:rPr lang="en-US" sz="9600" dirty="0"/>
              <a:t>Pilot Error</a:t>
            </a:r>
          </a:p>
          <a:p>
            <a:pPr marL="685800" lvl="1" indent="-228600">
              <a:buSzPts val="2400"/>
            </a:pPr>
            <a:r>
              <a:rPr lang="en-US" sz="9600" dirty="0"/>
              <a:t>Mechanic Failure</a:t>
            </a:r>
          </a:p>
          <a:p>
            <a:pPr marL="685800" lvl="1" indent="-228600">
              <a:buSzPts val="2400"/>
            </a:pPr>
            <a:r>
              <a:rPr lang="en-US" sz="9600" dirty="0"/>
              <a:t>Other causes</a:t>
            </a:r>
          </a:p>
          <a:p>
            <a:pPr marL="685800" lvl="1" indent="-228600">
              <a:buSzPts val="2400"/>
            </a:pPr>
            <a:endParaRPr lang="en-US" sz="9600" dirty="0"/>
          </a:p>
          <a:p>
            <a:pPr marL="228600" indent="-228600">
              <a:buSzPts val="2400"/>
            </a:pPr>
            <a:r>
              <a:rPr lang="en-US" sz="9600" dirty="0"/>
              <a:t>NTSB data consists of approximately ~84k observations &amp; 32 variables (numeric, nominal, ordinal)</a:t>
            </a:r>
          </a:p>
          <a:p>
            <a:pPr marL="228600" indent="-228600">
              <a:spcBef>
                <a:spcPts val="0"/>
              </a:spcBef>
              <a:spcAft>
                <a:spcPts val="600"/>
              </a:spcAft>
              <a:buSzPts val="2400"/>
            </a:pPr>
            <a:endParaRPr lang="en-US" sz="19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D34820-F00A-2345-8181-7606C6714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430" y="1185514"/>
            <a:ext cx="7384783" cy="55305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328157" y="164369"/>
            <a:ext cx="5767843" cy="1372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4000" dirty="0"/>
              <a:t>Data Visualization</a:t>
            </a:r>
            <a:endParaRPr dirty="0"/>
          </a:p>
        </p:txBody>
      </p:sp>
      <p:pic>
        <p:nvPicPr>
          <p:cNvPr id="118" name="Google Shape;118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555531"/>
            <a:ext cx="9579278" cy="530246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7"/>
          <p:cNvSpPr txBox="1"/>
          <p:nvPr/>
        </p:nvSpPr>
        <p:spPr>
          <a:xfrm>
            <a:off x="9579278" y="2049517"/>
            <a:ext cx="232894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A3E183-8355-0040-A129-4F1599140649}"/>
              </a:ext>
            </a:extLst>
          </p:cNvPr>
          <p:cNvSpPr txBox="1"/>
          <p:nvPr/>
        </p:nvSpPr>
        <p:spPr>
          <a:xfrm>
            <a:off x="10195034" y="260656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5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5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5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5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5"/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Clustering</a:t>
            </a:r>
            <a:br>
              <a:rPr lang="en-US" sz="3700" dirty="0"/>
            </a:br>
            <a:r>
              <a:rPr lang="en-US" sz="2700" dirty="0"/>
              <a:t>ANALYSIS &amp; MODEL</a:t>
            </a:r>
            <a:endParaRPr dirty="0"/>
          </a:p>
        </p:txBody>
      </p:sp>
      <p:sp>
        <p:nvSpPr>
          <p:cNvPr id="129" name="Google Shape;129;p35"/>
          <p:cNvSpPr txBox="1">
            <a:spLocks noGrp="1"/>
          </p:cNvSpPr>
          <p:nvPr>
            <p:ph type="body" idx="1"/>
          </p:nvPr>
        </p:nvSpPr>
        <p:spPr>
          <a:xfrm>
            <a:off x="1524000" y="2399099"/>
            <a:ext cx="9465564" cy="3400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Objective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000" dirty="0"/>
              <a:t>To identify what characteristics are there for fatal accidents, and if we can identify distinct clusters in our data</a:t>
            </a:r>
            <a:endParaRPr sz="20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Process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000" dirty="0"/>
              <a:t>Perform K-Means cluster analysis; Challenge: categorical attributes</a:t>
            </a:r>
            <a:endParaRPr sz="20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Tuning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000" dirty="0"/>
              <a:t>Perform Principal Component Analysis to reduce dimensionality; perform hierarchical clustering to find more insights; tune number of clusters</a:t>
            </a:r>
            <a:endParaRPr sz="2000" dirty="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"/>
          <p:cNvSpPr txBox="1">
            <a:spLocks noGrp="1"/>
          </p:cNvSpPr>
          <p:nvPr>
            <p:ph type="body" idx="1"/>
          </p:nvPr>
        </p:nvSpPr>
        <p:spPr>
          <a:xfrm>
            <a:off x="1523984" y="2208684"/>
            <a:ext cx="9465564" cy="3400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Hierarchical</a:t>
            </a:r>
            <a:endParaRPr dirty="0"/>
          </a:p>
        </p:txBody>
      </p:sp>
      <p:pic>
        <p:nvPicPr>
          <p:cNvPr id="153" name="Google Shape;15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86550" y="891539"/>
            <a:ext cx="4353970" cy="294386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"/>
          <p:cNvSpPr txBox="1"/>
          <p:nvPr/>
        </p:nvSpPr>
        <p:spPr>
          <a:xfrm>
            <a:off x="8348938" y="4001717"/>
            <a:ext cx="360504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Hierarchical clustering recommends 3 or 7 clusters</a:t>
            </a:r>
            <a:endParaRPr sz="2000" dirty="0"/>
          </a:p>
        </p:txBody>
      </p:sp>
      <p:pic>
        <p:nvPicPr>
          <p:cNvPr id="155" name="Google Shape;15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2434" y="891539"/>
            <a:ext cx="6532941" cy="507110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8;p36">
            <a:extLst>
              <a:ext uri="{FF2B5EF4-FFF2-40B4-BE49-F238E27FC236}">
                <a16:creationId xmlns:a16="http://schemas.microsoft.com/office/drawing/2014/main" id="{C19DE7C6-32D6-4632-B1FB-FD5FA180A6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900" dirty="0"/>
              <a:t>Visual</a:t>
            </a:r>
            <a:br>
              <a:rPr lang="en-US" sz="3700" dirty="0"/>
            </a:b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7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37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7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7"/>
          <p:cNvSpPr/>
          <p:nvPr/>
        </p:nvSpPr>
        <p:spPr>
          <a:xfrm>
            <a:off x="1202135" y="891540"/>
            <a:ext cx="10989600" cy="50712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7"/>
          <p:cNvSpPr txBox="1">
            <a:spLocks noGrp="1"/>
          </p:cNvSpPr>
          <p:nvPr>
            <p:ph type="body" idx="1"/>
          </p:nvPr>
        </p:nvSpPr>
        <p:spPr>
          <a:xfrm>
            <a:off x="1202421" y="1566361"/>
            <a:ext cx="4723800" cy="3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endParaRPr dirty="0"/>
          </a:p>
        </p:txBody>
      </p:sp>
      <p:pic>
        <p:nvPicPr>
          <p:cNvPr id="166" name="Google Shape;166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02021" y="3431869"/>
            <a:ext cx="7818945" cy="2530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2021" y="893153"/>
            <a:ext cx="10976707" cy="2530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33933" y="3423935"/>
            <a:ext cx="3144795" cy="253746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38;p36">
            <a:extLst>
              <a:ext uri="{FF2B5EF4-FFF2-40B4-BE49-F238E27FC236}">
                <a16:creationId xmlns:a16="http://schemas.microsoft.com/office/drawing/2014/main" id="{71D8AF88-032C-4CF8-B633-67A1F07C4D8C}"/>
              </a:ext>
            </a:extLst>
          </p:cNvPr>
          <p:cNvSpPr txBox="1">
            <a:spLocks/>
          </p:cNvSpPr>
          <p:nvPr/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4900" dirty="0"/>
              <a:t>Visual</a:t>
            </a:r>
            <a:br>
              <a:rPr lang="en-US" sz="3700" dirty="0"/>
            </a:b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6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6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6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6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6"/>
          <p:cNvSpPr txBox="1">
            <a:spLocks noGrp="1"/>
          </p:cNvSpPr>
          <p:nvPr>
            <p:ph type="title"/>
          </p:nvPr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900" dirty="0"/>
              <a:t>Visual</a:t>
            </a:r>
            <a:br>
              <a:rPr lang="en-US" sz="3700" dirty="0"/>
            </a:br>
            <a:endParaRPr dirty="0"/>
          </a:p>
        </p:txBody>
      </p:sp>
      <p:sp>
        <p:nvSpPr>
          <p:cNvPr id="139" name="Google Shape;139;p36"/>
          <p:cNvSpPr txBox="1">
            <a:spLocks noGrp="1"/>
          </p:cNvSpPr>
          <p:nvPr>
            <p:ph type="body" idx="1"/>
          </p:nvPr>
        </p:nvSpPr>
        <p:spPr>
          <a:xfrm>
            <a:off x="6423599" y="273268"/>
            <a:ext cx="5768096" cy="708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PCA helps explain what’s in each component</a:t>
            </a:r>
            <a:endParaRPr dirty="0"/>
          </a:p>
        </p:txBody>
      </p:sp>
      <p:pic>
        <p:nvPicPr>
          <p:cNvPr id="140" name="Google Shape;140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5148" y="891540"/>
            <a:ext cx="5450422" cy="5049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6310" y="3496733"/>
            <a:ext cx="5217289" cy="2444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6" descr="A close up of a map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98866" y="895350"/>
            <a:ext cx="5224733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697</Words>
  <Application>Microsoft Office PowerPoint</Application>
  <PresentationFormat>Widescreen</PresentationFormat>
  <Paragraphs>152</Paragraphs>
  <Slides>21</Slides>
  <Notes>21</Notes>
  <HiddenSlides>0</HiddenSlides>
  <MMClips>1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Office Theme</vt:lpstr>
      <vt:lpstr>Worksheet</vt:lpstr>
      <vt:lpstr>Aviation Fatalities Machine Learning in R IST 707 DATA ANALYTICS  Dr Gates</vt:lpstr>
      <vt:lpstr>Agenda</vt:lpstr>
      <vt:lpstr>Introduction</vt:lpstr>
      <vt:lpstr>Problem Statement</vt:lpstr>
      <vt:lpstr>Data Visualization</vt:lpstr>
      <vt:lpstr>Clustering ANALYSIS &amp; MODEL</vt:lpstr>
      <vt:lpstr>Visual </vt:lpstr>
      <vt:lpstr>PowerPoint Presentation</vt:lpstr>
      <vt:lpstr>Visual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Decision Tree ANALYSIS &amp; MODEL</vt:lpstr>
      <vt:lpstr>Visual - cross reference with association rule </vt:lpstr>
      <vt:lpstr>Visual - combined factors / tuning</vt:lpstr>
      <vt:lpstr>Support Vector Machine ANALYSIS &amp; MODEL</vt:lpstr>
      <vt:lpstr>Visual</vt:lpstr>
      <vt:lpstr>Support Vector Machine RESULT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Aviation Fatalities Machine Learning in R IST 707 DATA ANALYTICS  Dr Gates</dc:title>
  <dc:creator>Bhavya K Madhavan</dc:creator>
  <cp:lastModifiedBy>Veasna Oum</cp:lastModifiedBy>
  <cp:revision>69</cp:revision>
  <dcterms:created xsi:type="dcterms:W3CDTF">2020-03-14T18:53:20Z</dcterms:created>
  <dcterms:modified xsi:type="dcterms:W3CDTF">2020-03-15T19:40:27Z</dcterms:modified>
</cp:coreProperties>
</file>